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2" r:id="rId4"/>
    <p:sldId id="263" r:id="rId5"/>
    <p:sldId id="264" r:id="rId6"/>
    <p:sldId id="265" r:id="rId7"/>
    <p:sldId id="261" r:id="rId8"/>
    <p:sldId id="259" r:id="rId9"/>
    <p:sldId id="260" r:id="rId10"/>
    <p:sldId id="266" r:id="rId11"/>
    <p:sldId id="268" r:id="rId12"/>
    <p:sldId id="267" r:id="rId13"/>
    <p:sldId id="269" r:id="rId14"/>
  </p:sldIdLst>
  <p:sldSz cx="9144000" cy="6858000" type="screen4x3"/>
  <p:notesSz cx="6858000" cy="9144000"/>
  <p:defaultTextStyle>
    <a:defPPr>
      <a:defRPr lang="ar-Q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7139968-F901-4160-B92B-F89A654115C9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Q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2E64F96-A0B6-46C0-8907-43BD148A62F1}" type="slidenum">
              <a:rPr lang="ar-QA" smtClean="0"/>
              <a:pPr/>
              <a:t>‹#›</a:t>
            </a:fld>
            <a:endParaRPr lang="ar-QA"/>
          </a:p>
        </p:txBody>
      </p:sp>
    </p:spTree>
    <p:extLst>
      <p:ext uri="{BB962C8B-B14F-4D97-AF65-F5344CB8AC3E}">
        <p14:creationId xmlns:p14="http://schemas.microsoft.com/office/powerpoint/2010/main" val="3110865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64F96-A0B6-46C0-8907-43BD148A62F1}" type="slidenum">
              <a:rPr lang="ar-QA" smtClean="0"/>
              <a:pPr/>
              <a:t>10</a:t>
            </a:fld>
            <a:endParaRPr lang="ar-Q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64F96-A0B6-46C0-8907-43BD148A62F1}" type="slidenum">
              <a:rPr lang="ar-QA" smtClean="0"/>
              <a:pPr/>
              <a:t>11</a:t>
            </a:fld>
            <a:endParaRPr lang="ar-Q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64F96-A0B6-46C0-8907-43BD148A62F1}" type="slidenum">
              <a:rPr lang="ar-QA" smtClean="0"/>
              <a:pPr/>
              <a:t>12</a:t>
            </a:fld>
            <a:endParaRPr lang="ar-Q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Q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64F96-A0B6-46C0-8907-43BD148A62F1}" type="slidenum">
              <a:rPr lang="ar-QA" smtClean="0"/>
              <a:pPr/>
              <a:t>13</a:t>
            </a:fld>
            <a:endParaRPr lang="ar-Q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Q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Q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Q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Q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FE171-B51E-499D-BAD4-B0622D202BDD}" type="datetimeFigureOut">
              <a:rPr lang="ar-QA" smtClean="0"/>
              <a:pPr/>
              <a:t>28/12/1433</a:t>
            </a:fld>
            <a:endParaRPr lang="ar-Q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Q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4F824-CC09-4605-B0B7-E7CDC2583A39}" type="slidenum">
              <a:rPr lang="ar-QA" smtClean="0"/>
              <a:pPr/>
              <a:t>‹#›</a:t>
            </a:fld>
            <a:endParaRPr lang="ar-Q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Q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772400" cy="244827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ar-QA" b="1" dirty="0" smtClean="0"/>
              <a:t/>
            </a:r>
            <a:br>
              <a:rPr lang="ar-QA" b="1" dirty="0" smtClean="0"/>
            </a:br>
            <a:r>
              <a:rPr lang="ar-QA" b="1" dirty="0" smtClean="0"/>
              <a:t>الدرس الأول</a:t>
            </a:r>
            <a:br>
              <a:rPr lang="ar-QA" b="1" dirty="0" smtClean="0"/>
            </a:br>
            <a:r>
              <a:rPr lang="ar-QA" sz="6000" b="1" dirty="0" smtClean="0"/>
              <a:t>نماذج </a:t>
            </a:r>
            <a:r>
              <a:rPr lang="ar-QA" sz="6000" b="1" dirty="0" err="1" smtClean="0"/>
              <a:t>الذرات</a:t>
            </a:r>
            <a:r>
              <a:rPr lang="ar-QA" sz="6000" b="1" dirty="0" smtClean="0"/>
              <a:t> </a:t>
            </a:r>
            <a:r>
              <a:rPr lang="en-US" sz="6000" b="1" dirty="0" smtClean="0"/>
              <a:t>Atomic models</a:t>
            </a:r>
            <a:endParaRPr lang="ar-QA" sz="6000" b="1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4509120"/>
            <a:ext cx="1387787" cy="1340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5- الكتلة الذرية </a:t>
            </a:r>
            <a:r>
              <a:rPr lang="en-US" sz="3600" b="1" dirty="0" smtClean="0">
                <a:solidFill>
                  <a:srgbClr val="FF0000"/>
                </a:solidFill>
              </a:rPr>
              <a:t> Atomic mass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14350" indent="-514350">
              <a:buAutoNum type="arabic1Minus"/>
            </a:pPr>
            <a:r>
              <a:rPr lang="ar-QA" sz="2800" b="1" dirty="0" smtClean="0"/>
              <a:t>كتلة الذرة = كتلة النيترونات+ كتلة البروتونات+كتلة الإلكترونات</a:t>
            </a:r>
          </a:p>
          <a:p>
            <a:pPr marL="514350" indent="-514350">
              <a:buNone/>
            </a:pPr>
            <a:r>
              <a:rPr lang="ar-QA" sz="2800" b="1" dirty="0" smtClean="0"/>
              <a:t>بما أن كتلة الإلكترونات ضعيفة جدا فإن</a:t>
            </a:r>
            <a:r>
              <a:rPr lang="en-US" sz="2800" b="1" dirty="0" smtClean="0"/>
              <a:t>: </a:t>
            </a:r>
            <a:endParaRPr lang="ar-QA" sz="2800" b="1" dirty="0" smtClean="0"/>
          </a:p>
          <a:p>
            <a:pPr marL="514350" indent="-514350">
              <a:buNone/>
            </a:pPr>
            <a:r>
              <a:rPr lang="ar-QA" sz="2800" b="1" dirty="0" smtClean="0"/>
              <a:t>كتلة الذرة  </a:t>
            </a:r>
            <a:r>
              <a:rPr lang="en-US" sz="2800" b="1" dirty="0" smtClean="0"/>
              <a:t>~</a:t>
            </a:r>
            <a:r>
              <a:rPr lang="ar-QA" sz="2800" b="1" dirty="0" smtClean="0"/>
              <a:t> كتلة البروتونات + كتلة النيترونات</a:t>
            </a:r>
          </a:p>
          <a:p>
            <a:pPr marL="514350" indent="-514350">
              <a:buNone/>
            </a:pPr>
            <a:r>
              <a:rPr lang="ar-QA" sz="2800" b="1" dirty="0" smtClean="0"/>
              <a:t>كتلة الذرة أغلبها في النواة</a:t>
            </a:r>
          </a:p>
          <a:p>
            <a:pPr marL="514350" indent="-514350">
              <a:buNone/>
            </a:pPr>
            <a:r>
              <a:rPr lang="ar-QA" sz="2800" b="1" dirty="0" smtClean="0"/>
              <a:t>ب- وحدة كتلة الذرة : </a:t>
            </a:r>
            <a:r>
              <a:rPr lang="ar-QA" sz="2400" b="1" dirty="0" smtClean="0"/>
              <a:t>هي 1/12 من كتلة ذرّة الكربون ( </a:t>
            </a:r>
            <a:r>
              <a:rPr lang="en-US" sz="2400" b="1" dirty="0" smtClean="0"/>
              <a:t>C-12</a:t>
            </a:r>
            <a:r>
              <a:rPr lang="ar-QA" sz="2400" b="1" dirty="0" smtClean="0"/>
              <a:t>)  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amu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ar-QA" sz="2400" b="1" dirty="0" smtClean="0"/>
              <a:t>كتلة الذرّة  </a:t>
            </a:r>
            <a:r>
              <a:rPr lang="en-US" sz="2400" b="1" dirty="0" smtClean="0"/>
              <a:t> m= A </a:t>
            </a:r>
            <a:r>
              <a:rPr lang="en-US" sz="2400" b="1" dirty="0" err="1" smtClean="0"/>
              <a:t>amu</a:t>
            </a:r>
            <a:r>
              <a:rPr lang="ar-QA" sz="2400" b="1" dirty="0" smtClean="0"/>
              <a:t>   </a:t>
            </a:r>
          </a:p>
          <a:p>
            <a:pPr marL="514350" indent="-514350">
              <a:buNone/>
            </a:pPr>
            <a:r>
              <a:rPr lang="ar-QA" sz="2400" b="1" dirty="0" smtClean="0"/>
              <a:t>مثال :احسب كتلة ذرة الأكسجين </a:t>
            </a:r>
            <a:r>
              <a:rPr lang="en-US" sz="2400" b="1" dirty="0" smtClean="0"/>
              <a:t>A=16</a:t>
            </a:r>
          </a:p>
          <a:p>
            <a:pPr marL="514350" indent="-514350">
              <a:buNone/>
            </a:pPr>
            <a:r>
              <a:rPr lang="en-US" sz="2400" b="1" dirty="0" smtClean="0"/>
              <a:t>m= 16 </a:t>
            </a:r>
            <a:r>
              <a:rPr lang="en-US" sz="2400" b="1" dirty="0" err="1" smtClean="0"/>
              <a:t>amu</a:t>
            </a:r>
            <a:endParaRPr lang="ar-QA" sz="2400" b="1" dirty="0" smtClean="0"/>
          </a:p>
          <a:p>
            <a:pPr marL="514350" indent="-514350">
              <a:buNone/>
            </a:pPr>
            <a:endParaRPr lang="ar-QA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6- النظائر</a:t>
            </a:r>
            <a:r>
              <a:rPr lang="en-US" sz="3600" b="1" dirty="0" smtClean="0">
                <a:solidFill>
                  <a:srgbClr val="FF0000"/>
                </a:solidFill>
              </a:rPr>
              <a:t>Isotopes  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14350" indent="-514350">
              <a:buAutoNum type="arabic1Minus"/>
            </a:pPr>
            <a:r>
              <a:rPr lang="ar-QA" sz="2400" b="1" dirty="0" smtClean="0"/>
              <a:t>أكمل الجدول التالي</a:t>
            </a:r>
          </a:p>
          <a:p>
            <a:pPr marL="514350" indent="-514350">
              <a:buNone/>
            </a:pPr>
            <a:endParaRPr lang="ar-QA" sz="2400" b="1" dirty="0" smtClean="0"/>
          </a:p>
          <a:p>
            <a:pPr marL="514350" indent="-514350">
              <a:buNone/>
            </a:pPr>
            <a:endParaRPr lang="ar-QA" sz="2400" b="1" dirty="0" smtClean="0"/>
          </a:p>
          <a:p>
            <a:pPr marL="514350" indent="-514350">
              <a:buNone/>
            </a:pPr>
            <a:endParaRPr lang="ar-QA" sz="2400" b="1" dirty="0" smtClean="0"/>
          </a:p>
          <a:p>
            <a:pPr marL="514350" indent="-514350">
              <a:buNone/>
            </a:pPr>
            <a:endParaRPr lang="ar-QA" sz="2400" b="1" dirty="0" smtClean="0"/>
          </a:p>
          <a:p>
            <a:pPr marL="514350" indent="-514350">
              <a:buNone/>
            </a:pPr>
            <a:endParaRPr lang="ar-QA" sz="2400" b="1" dirty="0" smtClean="0"/>
          </a:p>
          <a:p>
            <a:pPr marL="514350" indent="-514350">
              <a:buNone/>
            </a:pPr>
            <a:endParaRPr lang="ar-QA" sz="2400" b="1" dirty="0" smtClean="0"/>
          </a:p>
          <a:p>
            <a:pPr marL="514350" indent="-514350">
              <a:buNone/>
            </a:pPr>
            <a:r>
              <a:rPr lang="ar-QA" sz="2400" b="1" dirty="0" smtClean="0"/>
              <a:t>ب- أكتب على دفترك ماذا </a:t>
            </a:r>
            <a:r>
              <a:rPr lang="ar-QA" sz="2400" b="1" dirty="0" smtClean="0"/>
              <a:t>تستنتج</a:t>
            </a:r>
            <a:endParaRPr lang="en-US" sz="2400" b="1" dirty="0" smtClean="0"/>
          </a:p>
          <a:p>
            <a:pPr marL="0" indent="0">
              <a:buNone/>
            </a:pPr>
            <a:r>
              <a:rPr lang="ar-QA" sz="2400" b="1" dirty="0" smtClean="0"/>
              <a:t>نستنتج أن </a:t>
            </a:r>
            <a:r>
              <a:rPr lang="fr-FR" sz="2400" b="1" dirty="0" smtClean="0"/>
              <a:t>C-12 </a:t>
            </a:r>
            <a:r>
              <a:rPr lang="ar-QA" sz="2400" b="1" dirty="0" smtClean="0"/>
              <a:t>و </a:t>
            </a:r>
            <a:r>
              <a:rPr lang="fr-FR" sz="2400" b="1" dirty="0" smtClean="0"/>
              <a:t>C-14</a:t>
            </a:r>
            <a:r>
              <a:rPr lang="ar-QA" sz="2400" b="1" dirty="0" smtClean="0"/>
              <a:t>و</a:t>
            </a:r>
            <a:r>
              <a:rPr lang="en-US" sz="2400" b="1" dirty="0" smtClean="0"/>
              <a:t>C-15</a:t>
            </a:r>
            <a:r>
              <a:rPr lang="ar-QA" sz="2400" b="1" dirty="0" smtClean="0"/>
              <a:t> ينتمون الى نفس العنصر ولهم عدد نيترونات مختلفة : تسمى نظائر الكربون.  </a:t>
            </a:r>
            <a:endParaRPr lang="ar-QA" sz="2400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713058"/>
              </p:ext>
            </p:extLst>
          </p:nvPr>
        </p:nvGraphicFramePr>
        <p:xfrm>
          <a:off x="1619672" y="2492896"/>
          <a:ext cx="6264696" cy="18722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88232"/>
                <a:gridCol w="2088232"/>
                <a:gridCol w="2088232"/>
              </a:tblGrid>
              <a:tr h="468052"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الكربون 12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الكربون 14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الكربون 15</a:t>
                      </a:r>
                      <a:endParaRPr lang="ar-QA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6 بروتونات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6 بروتونات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6 بروتونات</a:t>
                      </a:r>
                      <a:endParaRPr lang="ar-QA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...</a:t>
                      </a:r>
                      <a:r>
                        <a:rPr lang="en-US" dirty="0" smtClean="0"/>
                        <a:t>6</a:t>
                      </a:r>
                      <a:r>
                        <a:rPr lang="ar-QA" dirty="0" smtClean="0"/>
                        <a:t>.نيونترونات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..</a:t>
                      </a:r>
                      <a:r>
                        <a:rPr lang="en-US" dirty="0" smtClean="0"/>
                        <a:t>8</a:t>
                      </a:r>
                      <a:r>
                        <a:rPr lang="ar-QA" dirty="0" smtClean="0"/>
                        <a:t>..</a:t>
                      </a:r>
                      <a:r>
                        <a:rPr lang="ar-QA" dirty="0" smtClean="0"/>
                        <a:t>نيوترونات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..</a:t>
                      </a:r>
                      <a:r>
                        <a:rPr lang="en-US" dirty="0" smtClean="0"/>
                        <a:t>9</a:t>
                      </a:r>
                      <a:r>
                        <a:rPr lang="ar-QA" dirty="0" smtClean="0"/>
                        <a:t>..</a:t>
                      </a:r>
                      <a:r>
                        <a:rPr lang="ar-QA" dirty="0" smtClean="0"/>
                        <a:t>نيوترونات</a:t>
                      </a:r>
                      <a:endParaRPr lang="ar-QA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..</a:t>
                      </a:r>
                      <a:r>
                        <a:rPr lang="en-US" dirty="0" smtClean="0"/>
                        <a:t>6</a:t>
                      </a:r>
                      <a:r>
                        <a:rPr lang="ar-QA" dirty="0" smtClean="0"/>
                        <a:t>..</a:t>
                      </a:r>
                      <a:r>
                        <a:rPr lang="ar-QA" dirty="0" smtClean="0"/>
                        <a:t>الكترونات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..</a:t>
                      </a:r>
                      <a:r>
                        <a:rPr lang="en-US" dirty="0" smtClean="0"/>
                        <a:t>6</a:t>
                      </a:r>
                      <a:r>
                        <a:rPr lang="ar-QA" dirty="0" smtClean="0"/>
                        <a:t>..</a:t>
                      </a:r>
                      <a:r>
                        <a:rPr lang="ar-QA" dirty="0" smtClean="0"/>
                        <a:t>الكترونات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dirty="0" smtClean="0"/>
                        <a:t>..</a:t>
                      </a:r>
                      <a:r>
                        <a:rPr lang="en-US" dirty="0" smtClean="0"/>
                        <a:t>6</a:t>
                      </a:r>
                      <a:r>
                        <a:rPr lang="ar-QA" dirty="0" smtClean="0"/>
                        <a:t>..</a:t>
                      </a:r>
                      <a:r>
                        <a:rPr lang="ar-QA" dirty="0" smtClean="0"/>
                        <a:t>الكترونات</a:t>
                      </a:r>
                      <a:endParaRPr lang="ar-Q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6- النظائر</a:t>
            </a:r>
            <a:r>
              <a:rPr lang="en-US" sz="3600" b="1" dirty="0" smtClean="0">
                <a:solidFill>
                  <a:srgbClr val="FF0000"/>
                </a:solidFill>
              </a:rPr>
              <a:t>Isotopes  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ar-QA" sz="2000" b="1" dirty="0" smtClean="0"/>
              <a:t>ج- تعريف النظائر: هي ذرّات من نفس العنصر (نفس العدد الذري ) ولكنها تحتوي على أعداد مختلفة من النيترونات.</a:t>
            </a:r>
          </a:p>
          <a:p>
            <a:pPr marL="514350" indent="-514350">
              <a:buNone/>
            </a:pPr>
            <a:r>
              <a:rPr lang="ar-QA" sz="2000" b="1" dirty="0" smtClean="0"/>
              <a:t>د- يمكن تمثيل النظائر بالرمز التالي     </a:t>
            </a:r>
          </a:p>
          <a:p>
            <a:pPr marL="514350" indent="-514350">
              <a:buNone/>
            </a:pPr>
            <a:endParaRPr lang="ar-QA" sz="2000" b="1" dirty="0" smtClean="0"/>
          </a:p>
          <a:p>
            <a:pPr marL="514350" indent="-514350">
              <a:buNone/>
            </a:pPr>
            <a:r>
              <a:rPr lang="ar-QA" sz="2000" b="1" dirty="0" smtClean="0"/>
              <a:t>مثال :  </a:t>
            </a:r>
          </a:p>
          <a:p>
            <a:pPr marL="514350" indent="-514350">
              <a:buNone/>
            </a:pPr>
            <a:endParaRPr lang="ar-QA" sz="2000" b="1" dirty="0" smtClean="0"/>
          </a:p>
          <a:p>
            <a:pPr marL="514350" indent="-514350">
              <a:buNone/>
            </a:pPr>
            <a:r>
              <a:rPr lang="ar-QA" sz="2000" b="1" dirty="0" smtClean="0"/>
              <a:t>هـ - ذرة الصوديوم يرمز اليها </a:t>
            </a:r>
          </a:p>
          <a:p>
            <a:pPr marL="514350" indent="-514350">
              <a:buNone/>
            </a:pPr>
            <a:endParaRPr lang="ar-QA" sz="2000" b="1" dirty="0" smtClean="0"/>
          </a:p>
          <a:p>
            <a:pPr marL="514350" indent="-514350">
              <a:buNone/>
            </a:pPr>
            <a:r>
              <a:rPr lang="ar-QA" sz="2000" b="1" dirty="0" smtClean="0"/>
              <a:t>حدد عدد البروتونات وعدد </a:t>
            </a:r>
            <a:r>
              <a:rPr lang="ar-QA" sz="2000" b="1" dirty="0" err="1" smtClean="0"/>
              <a:t>النيوترونات</a:t>
            </a:r>
            <a:r>
              <a:rPr lang="ar-QA" sz="2000" b="1" dirty="0" smtClean="0"/>
              <a:t> في نواة الصوديوم</a:t>
            </a:r>
          </a:p>
          <a:p>
            <a:pPr marL="514350" indent="-514350">
              <a:buNone/>
            </a:pPr>
            <a:r>
              <a:rPr lang="ar-QA" sz="2000" b="1" dirty="0" smtClean="0"/>
              <a:t>عدد البروتونات= العدد الذري </a:t>
            </a:r>
            <a:r>
              <a:rPr lang="fr-FR" sz="2000" b="1" dirty="0"/>
              <a:t>Z</a:t>
            </a:r>
            <a:r>
              <a:rPr lang="ar-QA" sz="2000" b="1" dirty="0" smtClean="0"/>
              <a:t> =11          </a:t>
            </a:r>
            <a:r>
              <a:rPr lang="ar-QA" sz="2000" b="1" dirty="0" smtClean="0"/>
              <a:t>عدد النيترونات </a:t>
            </a:r>
            <a:r>
              <a:rPr lang="en-US" sz="2000" b="1" dirty="0" smtClean="0"/>
              <a:t>A-Z=N</a:t>
            </a:r>
            <a:r>
              <a:rPr lang="ar-QA" sz="2000" b="1" dirty="0" smtClean="0"/>
              <a:t>= 23-11=12</a:t>
            </a:r>
            <a:endParaRPr lang="ar-QA" sz="2000" b="1" dirty="0" smtClean="0"/>
          </a:p>
          <a:p>
            <a:pPr marL="514350" indent="-514350">
              <a:buNone/>
            </a:pPr>
            <a:r>
              <a:rPr lang="ar-QA" sz="2000" b="1" dirty="0" smtClean="0"/>
              <a:t>حدد </a:t>
            </a:r>
            <a:r>
              <a:rPr lang="ar-QA" sz="2000" b="1" dirty="0" smtClean="0"/>
              <a:t>عدد الإلكترونات </a:t>
            </a:r>
            <a:r>
              <a:rPr lang="ar-QA" sz="2000" b="1" dirty="0" smtClean="0"/>
              <a:t>=</a:t>
            </a:r>
            <a:r>
              <a:rPr lang="en-US" sz="2000" b="1" dirty="0" smtClean="0"/>
              <a:t>Z</a:t>
            </a:r>
            <a:r>
              <a:rPr lang="ar-QA" sz="2000" b="1" dirty="0" smtClean="0"/>
              <a:t>.</a:t>
            </a:r>
            <a:r>
              <a:rPr lang="en-US" sz="2000" b="1" dirty="0" smtClean="0"/>
              <a:t>=</a:t>
            </a:r>
            <a:r>
              <a:rPr lang="ar-QA" sz="2000" b="1" dirty="0" smtClean="0"/>
              <a:t>.</a:t>
            </a:r>
            <a:r>
              <a:rPr lang="en-US" sz="2000" b="1" dirty="0" smtClean="0"/>
              <a:t>11</a:t>
            </a:r>
            <a:endParaRPr lang="en-US" sz="2000" b="1" dirty="0" smtClean="0"/>
          </a:p>
          <a:p>
            <a:pPr marL="514350" indent="-514350">
              <a:buNone/>
            </a:pPr>
            <a:endParaRPr lang="en-US" sz="2000" b="1" dirty="0" smtClean="0"/>
          </a:p>
          <a:p>
            <a:pPr marL="514350" indent="-514350">
              <a:buNone/>
            </a:pPr>
            <a:r>
              <a:rPr lang="en-US" sz="2000" b="1" dirty="0" smtClean="0"/>
              <a:t>                                         </a:t>
            </a:r>
            <a:endParaRPr lang="ar-QA" sz="2000" b="1" dirty="0" smtClean="0"/>
          </a:p>
          <a:p>
            <a:pPr marL="514350" indent="-514350">
              <a:buNone/>
            </a:pPr>
            <a:endParaRPr lang="ar-QA" sz="2000" b="1" dirty="0" smtClean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916832"/>
            <a:ext cx="683017" cy="108012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04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Q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1104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Q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2924944"/>
            <a:ext cx="466725" cy="590550"/>
          </a:xfrm>
          <a:prstGeom prst="rect">
            <a:avLst/>
          </a:prstGeom>
          <a:noFill/>
        </p:spPr>
      </p:pic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573016"/>
            <a:ext cx="676275" cy="590550"/>
          </a:xfrm>
          <a:prstGeom prst="rect">
            <a:avLst/>
          </a:prstGeom>
          <a:noFill/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Q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7- استعمالات النظائر</a:t>
            </a:r>
            <a:r>
              <a:rPr lang="en-US" sz="3600" b="1" dirty="0" smtClean="0">
                <a:solidFill>
                  <a:srgbClr val="FF0000"/>
                </a:solidFill>
              </a:rPr>
              <a:t>Isotopes  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514350" indent="-514350">
              <a:buNone/>
            </a:pPr>
            <a:endParaRPr lang="ar-QA" sz="2800" b="1" dirty="0" smtClean="0"/>
          </a:p>
          <a:p>
            <a:pPr marL="514350" indent="-514350">
              <a:buNone/>
            </a:pPr>
            <a:r>
              <a:rPr lang="ar-QA" sz="2800" b="1" dirty="0" smtClean="0"/>
              <a:t>تستعمل النظائر المشعة في :</a:t>
            </a:r>
          </a:p>
          <a:p>
            <a:pPr marL="514350" indent="-514350">
              <a:buNone/>
            </a:pPr>
            <a:r>
              <a:rPr lang="ar-QA" sz="2800" b="1" dirty="0" smtClean="0"/>
              <a:t>الطب : تشخيص الأمراض </a:t>
            </a:r>
          </a:p>
          <a:p>
            <a:pPr marL="514350" indent="-514350">
              <a:buNone/>
            </a:pPr>
            <a:r>
              <a:rPr lang="ar-QA" sz="2800" b="1" dirty="0" smtClean="0"/>
              <a:t>الزراعة: مفيد للبيئة</a:t>
            </a:r>
          </a:p>
          <a:p>
            <a:pPr marL="514350" indent="-514350">
              <a:buNone/>
            </a:pPr>
            <a:r>
              <a:rPr lang="ar-QA" sz="2800" b="1" dirty="0" smtClean="0"/>
              <a:t>الحرب: صناعة القنابل المدمّرة</a:t>
            </a:r>
          </a:p>
          <a:p>
            <a:pPr marL="514350" indent="-514350">
              <a:buNone/>
            </a:pPr>
            <a:endParaRPr lang="ar-QA" sz="2800" b="1" dirty="0" smtClean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104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Q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1104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Q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QA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Q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>
                <a:solidFill>
                  <a:srgbClr val="FF0000"/>
                </a:solidFill>
              </a:rPr>
              <a:t>1</a:t>
            </a:r>
            <a:r>
              <a:rPr lang="ar-QA" sz="3600" b="1" dirty="0" smtClean="0">
                <a:solidFill>
                  <a:srgbClr val="FF0000"/>
                </a:solidFill>
              </a:rPr>
              <a:t>- نموذج الذرة    </a:t>
            </a:r>
            <a:r>
              <a:rPr lang="en-US" sz="3600" b="1" dirty="0" smtClean="0">
                <a:solidFill>
                  <a:srgbClr val="FF0000"/>
                </a:solidFill>
              </a:rPr>
              <a:t>Atomic model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ar-QA" b="1" dirty="0" smtClean="0"/>
              <a:t>أ- </a:t>
            </a:r>
            <a:r>
              <a:rPr lang="ar-QA" b="1" dirty="0" smtClean="0">
                <a:solidFill>
                  <a:srgbClr val="00B050"/>
                </a:solidFill>
              </a:rPr>
              <a:t>تعريف العنصر</a:t>
            </a:r>
            <a:r>
              <a:rPr lang="ar-QA" b="1" dirty="0" smtClean="0"/>
              <a:t>: هو مادّة لا يمكن تجزئتها إلى مواد أبسط وتتكون من نوع واحد من الذرّات</a:t>
            </a:r>
          </a:p>
          <a:p>
            <a:pPr>
              <a:buNone/>
            </a:pPr>
            <a:r>
              <a:rPr lang="ar-QA" b="1" dirty="0" smtClean="0"/>
              <a:t>ب- </a:t>
            </a:r>
            <a:r>
              <a:rPr lang="ar-QA" b="1" dirty="0" smtClean="0">
                <a:solidFill>
                  <a:srgbClr val="00B050"/>
                </a:solidFill>
              </a:rPr>
              <a:t>نموذج دالتون </a:t>
            </a:r>
            <a:r>
              <a:rPr lang="en-US" b="1" dirty="0" smtClean="0">
                <a:solidFill>
                  <a:srgbClr val="00B050"/>
                </a:solidFill>
              </a:rPr>
              <a:t>Dalton’s model</a:t>
            </a:r>
            <a:r>
              <a:rPr lang="ar-QA" b="1" dirty="0" smtClean="0"/>
              <a:t>:</a:t>
            </a:r>
          </a:p>
          <a:p>
            <a:r>
              <a:rPr lang="ar-QA" b="1" dirty="0" smtClean="0"/>
              <a:t>1- تتكون المادة من ذرّات</a:t>
            </a:r>
            <a:endParaRPr lang="en-US" dirty="0" smtClean="0"/>
          </a:p>
          <a:p>
            <a:r>
              <a:rPr lang="ar-QA" b="1" dirty="0" smtClean="0"/>
              <a:t>2- لا تنقسم الذرّات إلى أجزاء اصغر</a:t>
            </a:r>
            <a:r>
              <a:rPr lang="ar-QA" dirty="0" smtClean="0"/>
              <a:t> </a:t>
            </a:r>
            <a:r>
              <a:rPr lang="ar-QA" b="1" dirty="0" smtClean="0"/>
              <a:t>منها</a:t>
            </a:r>
            <a:endParaRPr lang="en-US" b="1" dirty="0" smtClean="0"/>
          </a:p>
          <a:p>
            <a:r>
              <a:rPr lang="ar-QA" b="1" dirty="0" smtClean="0"/>
              <a:t>3- ذرّات العنصر الواحد متشابهة تماما.</a:t>
            </a:r>
            <a:endParaRPr lang="en-US" dirty="0" smtClean="0"/>
          </a:p>
          <a:p>
            <a:r>
              <a:rPr lang="ar-QA" b="1" dirty="0" smtClean="0"/>
              <a:t>4- تختلف ذرّات العناصر المختلفة بعضها عن بعض</a:t>
            </a:r>
            <a:endParaRPr lang="ar-Q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>
                <a:solidFill>
                  <a:srgbClr val="FF0000"/>
                </a:solidFill>
              </a:rPr>
              <a:t>1</a:t>
            </a:r>
            <a:r>
              <a:rPr lang="ar-QA" sz="3600" b="1" dirty="0" smtClean="0">
                <a:solidFill>
                  <a:srgbClr val="FF0000"/>
                </a:solidFill>
              </a:rPr>
              <a:t>- نموذج الذرة    </a:t>
            </a:r>
            <a:r>
              <a:rPr lang="en-US" sz="3600" b="1" dirty="0" smtClean="0">
                <a:solidFill>
                  <a:srgbClr val="FF0000"/>
                </a:solidFill>
              </a:rPr>
              <a:t>Atomic model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ج- </a:t>
            </a:r>
            <a:r>
              <a:rPr lang="ar-QA" b="1" dirty="0" smtClean="0">
                <a:solidFill>
                  <a:srgbClr val="00B050"/>
                </a:solidFill>
              </a:rPr>
              <a:t>نموذج طومسون </a:t>
            </a:r>
            <a:r>
              <a:rPr lang="en-US" b="1" dirty="0" smtClean="0">
                <a:solidFill>
                  <a:srgbClr val="00B050"/>
                </a:solidFill>
              </a:rPr>
              <a:t>Thomson’s model</a:t>
            </a:r>
            <a:endParaRPr lang="ar-QA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ar-QA" b="1" dirty="0" smtClean="0"/>
              <a:t>صوّر الذرّة على أنها كرة من الشحنة الموجبة تنتشر فيها إلكترونات سالبة الشحنة.</a:t>
            </a:r>
          </a:p>
          <a:p>
            <a:pPr marL="0" indent="0">
              <a:buNone/>
            </a:pPr>
            <a:r>
              <a:rPr lang="ar-QA" b="1" dirty="0" smtClean="0"/>
              <a:t>الشحنة الموجبة تعادل شحنة </a:t>
            </a:r>
            <a:r>
              <a:rPr lang="ar-QA" b="1" dirty="0" smtClean="0">
                <a:solidFill>
                  <a:srgbClr val="FF0000"/>
                </a:solidFill>
              </a:rPr>
              <a:t>الإلكترونات </a:t>
            </a:r>
            <a:r>
              <a:rPr lang="fr-FR" b="1" dirty="0" smtClean="0">
                <a:solidFill>
                  <a:srgbClr val="FF0000"/>
                </a:solidFill>
              </a:rPr>
              <a:t>Electrons</a:t>
            </a:r>
            <a:r>
              <a:rPr lang="ar-QA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>
                <a:solidFill>
                  <a:srgbClr val="FF0000"/>
                </a:solidFill>
              </a:rPr>
              <a:t>1</a:t>
            </a:r>
            <a:r>
              <a:rPr lang="ar-QA" sz="3600" b="1" dirty="0" smtClean="0">
                <a:solidFill>
                  <a:srgbClr val="FF0000"/>
                </a:solidFill>
              </a:rPr>
              <a:t>- نموذج الذرة    </a:t>
            </a:r>
            <a:r>
              <a:rPr lang="en-US" sz="3600" b="1" dirty="0" smtClean="0">
                <a:solidFill>
                  <a:srgbClr val="FF0000"/>
                </a:solidFill>
              </a:rPr>
              <a:t>Atomic model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ar-QA" b="1" dirty="0" smtClean="0"/>
              <a:t>د- </a:t>
            </a:r>
            <a:r>
              <a:rPr lang="ar-QA" b="1" dirty="0" smtClean="0">
                <a:solidFill>
                  <a:srgbClr val="00B050"/>
                </a:solidFill>
              </a:rPr>
              <a:t>تجربة رذرفورد  </a:t>
            </a:r>
            <a:r>
              <a:rPr lang="ar-QA" b="1" dirty="0" smtClean="0"/>
              <a:t>:</a:t>
            </a:r>
          </a:p>
          <a:p>
            <a:r>
              <a:rPr lang="ar-QA" sz="3000" b="1" dirty="0" smtClean="0"/>
              <a:t>وجه شعاعا رفيعا من  جسيمات ألفا ( α ) في اتجاه صفيحة رقيقة من الذهب. </a:t>
            </a:r>
          </a:p>
          <a:p>
            <a:endParaRPr lang="ar-QA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72182" y="3212976"/>
          <a:ext cx="7716242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892867"/>
                <a:gridCol w="3823375"/>
              </a:tblGrid>
              <a:tr h="462262">
                <a:tc>
                  <a:txBody>
                    <a:bodyPr/>
                    <a:lstStyle/>
                    <a:p>
                      <a:pPr algn="ctr" rtl="1"/>
                      <a:r>
                        <a:rPr lang="ar-Q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الملاحظات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Q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التفسير</a:t>
                      </a:r>
                      <a:endParaRPr lang="ar-QA" dirty="0"/>
                    </a:p>
                  </a:txBody>
                  <a:tcPr/>
                </a:tc>
              </a:tr>
              <a:tr h="462262">
                <a:tc>
                  <a:txBody>
                    <a:bodyPr/>
                    <a:lstStyle/>
                    <a:p>
                      <a:pPr rtl="1"/>
                      <a:r>
                        <a:rPr lang="ar-Q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معظم جسيمات ألفا اخترقت صفيحة الذهب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Q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معظم حجم الذرة فراغ</a:t>
                      </a:r>
                      <a:endParaRPr lang="ar-QA" dirty="0"/>
                    </a:p>
                  </a:txBody>
                  <a:tcPr/>
                </a:tc>
              </a:tr>
              <a:tr h="797878">
                <a:tc>
                  <a:txBody>
                    <a:bodyPr/>
                    <a:lstStyle/>
                    <a:p>
                      <a:pPr rtl="1"/>
                      <a:endParaRPr lang="ar-QA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lang="ar-Q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بعض جسيمات ألفا انحرفت عن صفيحة الذهب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QA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lang="ar-Q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لأنها اقتربت من النواة المشابهة لها بالشحنة</a:t>
                      </a:r>
                      <a:endParaRPr lang="ar-QA" dirty="0"/>
                    </a:p>
                  </a:txBody>
                  <a:tcPr/>
                </a:tc>
              </a:tr>
              <a:tr h="797878">
                <a:tc>
                  <a:txBody>
                    <a:bodyPr/>
                    <a:lstStyle/>
                    <a:p>
                      <a:pPr rtl="1"/>
                      <a:endParaRPr lang="ar-QA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lang="ar-Q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عدد قليل من جسيمات ألفا ارتد عن صفيحة الذهب</a:t>
                      </a:r>
                      <a:endParaRPr lang="ar-Q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QA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lang="ar-Q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بسبب اصطدامها بالنواة مباشرة</a:t>
                      </a:r>
                      <a:endParaRPr lang="ar-Q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>
                <a:solidFill>
                  <a:srgbClr val="FF0000"/>
                </a:solidFill>
              </a:rPr>
              <a:t>1</a:t>
            </a:r>
            <a:r>
              <a:rPr lang="ar-QA" sz="3600" b="1" dirty="0" smtClean="0">
                <a:solidFill>
                  <a:srgbClr val="FF0000"/>
                </a:solidFill>
              </a:rPr>
              <a:t>- نموذج الذرة    </a:t>
            </a:r>
            <a:r>
              <a:rPr lang="en-US" sz="3600" b="1" dirty="0" smtClean="0">
                <a:solidFill>
                  <a:srgbClr val="FF0000"/>
                </a:solidFill>
              </a:rPr>
              <a:t>Atomic model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ar-QA" b="1" dirty="0" smtClean="0"/>
              <a:t>هـ - </a:t>
            </a:r>
            <a:r>
              <a:rPr lang="ar-QA" b="1" dirty="0" smtClean="0">
                <a:solidFill>
                  <a:srgbClr val="00B050"/>
                </a:solidFill>
              </a:rPr>
              <a:t>نموذج رذرفورد</a:t>
            </a:r>
            <a:r>
              <a:rPr lang="ar-QA" b="1" dirty="0" smtClean="0"/>
              <a:t>:</a:t>
            </a:r>
          </a:p>
          <a:p>
            <a:r>
              <a:rPr lang="ar-QA" sz="3000" b="1" dirty="0" smtClean="0"/>
              <a:t>الذرة متكونة من </a:t>
            </a:r>
            <a:r>
              <a:rPr lang="ar-QA" sz="3000" b="1" dirty="0" smtClean="0">
                <a:solidFill>
                  <a:srgbClr val="FF0000"/>
                </a:solidFill>
              </a:rPr>
              <a:t>نواة </a:t>
            </a:r>
            <a:r>
              <a:rPr lang="en-US" sz="3000" b="1" dirty="0" smtClean="0">
                <a:solidFill>
                  <a:srgbClr val="FF0000"/>
                </a:solidFill>
              </a:rPr>
              <a:t> Nucleus</a:t>
            </a:r>
            <a:r>
              <a:rPr lang="ar-QA" sz="3000" b="1" dirty="0" smtClean="0"/>
              <a:t>شحنتها موجبة</a:t>
            </a:r>
          </a:p>
          <a:p>
            <a:r>
              <a:rPr lang="ar-QA" sz="3000" b="1" dirty="0" smtClean="0"/>
              <a:t>تتجاذب الإلكترونات مع شحنة النواة الموجبة.</a:t>
            </a:r>
          </a:p>
          <a:p>
            <a:r>
              <a:rPr lang="ar-QA" sz="3000" b="1" dirty="0" smtClean="0"/>
              <a:t>بعد ذلك استنتج رذرفورد أن النواة تتكون من جسيمات تسمى </a:t>
            </a:r>
            <a:r>
              <a:rPr lang="ar-QA" sz="3000" b="1" dirty="0" smtClean="0">
                <a:solidFill>
                  <a:srgbClr val="FF0000"/>
                </a:solidFill>
              </a:rPr>
              <a:t>البروتونات  </a:t>
            </a:r>
            <a:r>
              <a:rPr lang="en-US" sz="3000" b="1" dirty="0" smtClean="0">
                <a:solidFill>
                  <a:srgbClr val="FF0000"/>
                </a:solidFill>
              </a:rPr>
              <a:t>Protons</a:t>
            </a:r>
            <a:r>
              <a:rPr lang="ar-QA" sz="3000" b="1" dirty="0" smtClean="0"/>
              <a:t> </a:t>
            </a:r>
          </a:p>
          <a:p>
            <a:r>
              <a:rPr lang="ar-QA" sz="3000" b="1" dirty="0" smtClean="0"/>
              <a:t>أضاف </a:t>
            </a:r>
            <a:r>
              <a:rPr lang="ar-QA" sz="3000" b="1" dirty="0" err="1" smtClean="0"/>
              <a:t>شادويك</a:t>
            </a:r>
            <a:r>
              <a:rPr lang="ar-QA" sz="3000" b="1" dirty="0" smtClean="0"/>
              <a:t> أن النواة تحتوي ايضا على جسيمات متعادلة سميت </a:t>
            </a:r>
            <a:r>
              <a:rPr lang="ar-QA" sz="3000" b="1" dirty="0" smtClean="0">
                <a:solidFill>
                  <a:srgbClr val="FF0000"/>
                </a:solidFill>
              </a:rPr>
              <a:t>نيترونات  </a:t>
            </a:r>
            <a:r>
              <a:rPr lang="fr-FR" sz="3000" b="1" dirty="0" smtClean="0">
                <a:solidFill>
                  <a:srgbClr val="FF0000"/>
                </a:solidFill>
              </a:rPr>
              <a:t>Neutrons</a:t>
            </a:r>
            <a:endParaRPr lang="ar-QA" sz="3000" b="1" dirty="0" smtClean="0">
              <a:solidFill>
                <a:srgbClr val="FF0000"/>
              </a:solidFill>
            </a:endParaRPr>
          </a:p>
          <a:p>
            <a:endParaRPr lang="ar-Q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>
                <a:solidFill>
                  <a:srgbClr val="FF0000"/>
                </a:solidFill>
              </a:rPr>
              <a:t>1</a:t>
            </a:r>
            <a:r>
              <a:rPr lang="ar-QA" sz="3600" b="1" dirty="0" smtClean="0">
                <a:solidFill>
                  <a:srgbClr val="FF0000"/>
                </a:solidFill>
              </a:rPr>
              <a:t>- نموذج الذرة    </a:t>
            </a:r>
            <a:r>
              <a:rPr lang="en-US" sz="3600" b="1" dirty="0" smtClean="0">
                <a:solidFill>
                  <a:srgbClr val="FF0000"/>
                </a:solidFill>
              </a:rPr>
              <a:t>Atomic model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ar-QA" b="1" dirty="0" smtClean="0"/>
              <a:t>هـ - </a:t>
            </a:r>
            <a:r>
              <a:rPr lang="ar-QA" sz="2800" b="1" dirty="0" smtClean="0">
                <a:solidFill>
                  <a:srgbClr val="00B050"/>
                </a:solidFill>
              </a:rPr>
              <a:t>نموذج السحابة الإلكترونية   </a:t>
            </a:r>
            <a:r>
              <a:rPr lang="en-US" sz="2800" b="1" dirty="0" smtClean="0">
                <a:solidFill>
                  <a:srgbClr val="00B050"/>
                </a:solidFill>
              </a:rPr>
              <a:t>Electronic cloud model</a:t>
            </a:r>
            <a:r>
              <a:rPr lang="ar-QA" b="1" dirty="0" smtClean="0"/>
              <a:t>:</a:t>
            </a:r>
          </a:p>
          <a:p>
            <a:r>
              <a:rPr lang="ar-QA" b="1" dirty="0" smtClean="0"/>
              <a:t>تنجذب الإلكترونات حول النواة وتمثل سحابة الكترونية.</a:t>
            </a:r>
          </a:p>
          <a:p>
            <a:r>
              <a:rPr lang="ar-QA" b="1" dirty="0" smtClean="0"/>
              <a:t>توجد الإلكترونات في أي مكان حول النواة</a:t>
            </a:r>
            <a:r>
              <a:rPr lang="ar-QA" sz="30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2- مكونات الذرة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endParaRPr lang="ar-QA" b="1" dirty="0" smtClean="0"/>
          </a:p>
          <a:p>
            <a:pPr>
              <a:buNone/>
            </a:pPr>
            <a:r>
              <a:rPr lang="ar-QA" b="1" dirty="0" smtClean="0"/>
              <a:t>أ- تتكون من:</a:t>
            </a:r>
          </a:p>
          <a:p>
            <a:r>
              <a:rPr lang="ar-QA" b="1" dirty="0" smtClean="0"/>
              <a:t>نواة: </a:t>
            </a:r>
            <a:r>
              <a:rPr lang="ar-QA" b="1" dirty="0" smtClean="0">
                <a:solidFill>
                  <a:srgbClr val="7030A0"/>
                </a:solidFill>
              </a:rPr>
              <a:t>بروتونات</a:t>
            </a:r>
            <a:r>
              <a:rPr lang="ar-QA" b="1" dirty="0" smtClean="0"/>
              <a:t>     </a:t>
            </a:r>
            <a:r>
              <a:rPr lang="en-US" b="1" dirty="0" smtClean="0">
                <a:solidFill>
                  <a:srgbClr val="FF0000"/>
                </a:solidFill>
              </a:rPr>
              <a:t>Protons</a:t>
            </a:r>
            <a:r>
              <a:rPr lang="ar-QA" b="1" dirty="0" smtClean="0"/>
              <a:t> </a:t>
            </a:r>
            <a:r>
              <a:rPr lang="ar-QA" b="1" dirty="0" smtClean="0">
                <a:solidFill>
                  <a:srgbClr val="7030A0"/>
                </a:solidFill>
              </a:rPr>
              <a:t>ونيترونات</a:t>
            </a:r>
            <a:r>
              <a:rPr lang="ar-QA" b="1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Neutrons</a:t>
            </a:r>
            <a:endParaRPr lang="ar-QA" b="1" dirty="0" smtClean="0">
              <a:solidFill>
                <a:srgbClr val="FF0000"/>
              </a:solidFill>
            </a:endParaRPr>
          </a:p>
          <a:p>
            <a:r>
              <a:rPr lang="ar-QA" b="1" dirty="0" smtClean="0">
                <a:solidFill>
                  <a:srgbClr val="7030A0"/>
                </a:solidFill>
              </a:rPr>
              <a:t>الكترونات</a:t>
            </a:r>
            <a:r>
              <a:rPr lang="ar-QA" b="1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Electrons</a:t>
            </a:r>
          </a:p>
          <a:p>
            <a:pPr>
              <a:buNone/>
            </a:pPr>
            <a:r>
              <a:rPr lang="ar-QA" b="1" dirty="0" smtClean="0"/>
              <a:t>ب- خصائص مكونات الذرة( جدول-1- كتاب ص130)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3- العدد الذري</a:t>
            </a:r>
            <a:r>
              <a:rPr lang="en-US" sz="3600" b="1" smtClean="0">
                <a:solidFill>
                  <a:srgbClr val="FF0000"/>
                </a:solidFill>
              </a:rPr>
              <a:t>  Atomic </a:t>
            </a:r>
            <a:r>
              <a:rPr lang="en-US" sz="3600" b="1" dirty="0" smtClean="0">
                <a:solidFill>
                  <a:srgbClr val="FF0000"/>
                </a:solidFill>
              </a:rPr>
              <a:t>number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ar-QA" b="1" dirty="0" smtClean="0"/>
              <a:t>أ- تعريف العدد الذرّي:</a:t>
            </a:r>
          </a:p>
          <a:p>
            <a:r>
              <a:rPr lang="ar-QA" b="1" dirty="0" smtClean="0"/>
              <a:t>العدد الذري لأي عنصر هو عدد البروتونات الموجودة في نواة ذلك العنصر.</a:t>
            </a:r>
          </a:p>
          <a:p>
            <a:r>
              <a:rPr lang="ar-QA" b="1" dirty="0" smtClean="0"/>
              <a:t>يساوي العدد الذري عدد الإلكترونات</a:t>
            </a:r>
          </a:p>
          <a:p>
            <a:pPr>
              <a:buNone/>
            </a:pPr>
            <a:r>
              <a:rPr lang="ar-QA" b="1" dirty="0" smtClean="0"/>
              <a:t>تطبيق: </a:t>
            </a:r>
            <a:r>
              <a:rPr lang="ar-QA" b="1" dirty="0" err="1" smtClean="0"/>
              <a:t>س</a:t>
            </a:r>
            <a:r>
              <a:rPr lang="ar-QA" b="1" dirty="0" smtClean="0"/>
              <a:t> 2 </a:t>
            </a:r>
            <a:r>
              <a:rPr lang="ar-QA" b="1" dirty="0" err="1" smtClean="0"/>
              <a:t>ص</a:t>
            </a:r>
            <a:r>
              <a:rPr lang="ar-QA" b="1" dirty="0" smtClean="0"/>
              <a:t> 139 </a:t>
            </a:r>
            <a:endParaRPr lang="ar-Q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ar-QA" sz="3600" b="1" dirty="0" smtClean="0">
                <a:solidFill>
                  <a:srgbClr val="FF0000"/>
                </a:solidFill>
              </a:rPr>
              <a:t>4- العدد الكتلي   </a:t>
            </a:r>
            <a:r>
              <a:rPr lang="en-US" sz="3600" b="1" dirty="0" smtClean="0">
                <a:solidFill>
                  <a:srgbClr val="FF0000"/>
                </a:solidFill>
              </a:rPr>
              <a:t>Mass number</a:t>
            </a:r>
            <a:endParaRPr lang="ar-Q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514350" indent="-514350">
              <a:buAutoNum type="arabic1Minus"/>
            </a:pPr>
            <a:r>
              <a:rPr lang="ar-QA" b="1" dirty="0" smtClean="0"/>
              <a:t>العدد الكتلي هو مجموع عدد البروتونات والنيترونات في نواة الذرة</a:t>
            </a:r>
          </a:p>
          <a:p>
            <a:pPr marL="514350" indent="-514350">
              <a:buAutoNum type="arabic1Minus"/>
            </a:pP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 </a:t>
            </a:r>
            <a:r>
              <a:rPr lang="ar-QA" b="1" dirty="0" smtClean="0"/>
              <a:t> هو رمز العدد الكتلي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Z </a:t>
            </a:r>
            <a:r>
              <a:rPr lang="ar-QA" b="1" dirty="0" smtClean="0">
                <a:solidFill>
                  <a:srgbClr val="FF0000"/>
                </a:solidFill>
              </a:rPr>
              <a:t> </a:t>
            </a:r>
            <a:r>
              <a:rPr lang="ar-QA" b="1" dirty="0" smtClean="0"/>
              <a:t>هو رمز </a:t>
            </a:r>
            <a:r>
              <a:rPr lang="ar-QA" b="1" smtClean="0"/>
              <a:t>العدد الذري </a:t>
            </a:r>
            <a:endParaRPr lang="ar-QA" b="1" dirty="0" smtClean="0"/>
          </a:p>
          <a:p>
            <a:pPr marL="514350" indent="-51435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N </a:t>
            </a:r>
            <a:r>
              <a:rPr lang="ar-QA" b="1" dirty="0" smtClean="0"/>
              <a:t>هو عدد النيوترونات</a:t>
            </a:r>
            <a:endParaRPr lang="en-US" b="1" dirty="0" smtClean="0"/>
          </a:p>
          <a:p>
            <a:pPr marL="514350" indent="-514350">
              <a:buNone/>
            </a:pPr>
            <a:r>
              <a:rPr lang="ar-QA" b="1" dirty="0" smtClean="0"/>
              <a:t>س1 ص 170</a:t>
            </a:r>
            <a:endParaRPr lang="en-US" b="1" dirty="0" smtClean="0"/>
          </a:p>
          <a:p>
            <a:pPr marL="514350" indent="-514350">
              <a:buNone/>
            </a:pPr>
            <a:endParaRPr lang="ar-QA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928794" y="3429000"/>
            <a:ext cx="2500330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A = N + Z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555</Words>
  <Application>Microsoft Office PowerPoint</Application>
  <PresentationFormat>On-screen Show (4:3)</PresentationFormat>
  <Paragraphs>110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الدرس الأول نماذج الذرات Atomic models</vt:lpstr>
      <vt:lpstr>1- نموذج الذرة    Atomic model</vt:lpstr>
      <vt:lpstr>1- نموذج الذرة    Atomic model</vt:lpstr>
      <vt:lpstr>1- نموذج الذرة    Atomic model</vt:lpstr>
      <vt:lpstr>1- نموذج الذرة    Atomic model</vt:lpstr>
      <vt:lpstr>1- نموذج الذرة    Atomic model</vt:lpstr>
      <vt:lpstr>2- مكونات الذرة</vt:lpstr>
      <vt:lpstr>3- العدد الذري  Atomic number</vt:lpstr>
      <vt:lpstr>4- العدد الكتلي   Mass number</vt:lpstr>
      <vt:lpstr>5- الكتلة الذرية  Atomic mass</vt:lpstr>
      <vt:lpstr>6- النظائرIsotopes  </vt:lpstr>
      <vt:lpstr>6- النظائرIsotopes  </vt:lpstr>
      <vt:lpstr>7- استعمالات النظائرIsotopes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الدرس الأول  انقسام الخلية    Cell division</dc:title>
  <dc:creator>Windows User</dc:creator>
  <cp:lastModifiedBy>Omar</cp:lastModifiedBy>
  <cp:revision>132</cp:revision>
  <dcterms:created xsi:type="dcterms:W3CDTF">2012-09-16T16:05:07Z</dcterms:created>
  <dcterms:modified xsi:type="dcterms:W3CDTF">2012-11-12T18:45:30Z</dcterms:modified>
</cp:coreProperties>
</file>